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4" r:id="rId3"/>
    <p:sldId id="258" r:id="rId4"/>
    <p:sldId id="259" r:id="rId5"/>
    <p:sldId id="275" r:id="rId6"/>
    <p:sldId id="276" r:id="rId7"/>
    <p:sldId id="257" r:id="rId8"/>
    <p:sldId id="261" r:id="rId9"/>
    <p:sldId id="264" r:id="rId10"/>
    <p:sldId id="260" r:id="rId11"/>
    <p:sldId id="266" r:id="rId12"/>
    <p:sldId id="256" r:id="rId13"/>
    <p:sldId id="269" r:id="rId14"/>
    <p:sldId id="270" r:id="rId15"/>
    <p:sldId id="262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CC3300"/>
    <a:srgbClr val="66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500174"/>
            <a:ext cx="813126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Системы уравнений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как математические модели реальных ситуаций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Решение задач на совместную работу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429124" y="4429132"/>
            <a:ext cx="42934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Учитель  математики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Белоусовская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СОШ» </a:t>
            </a: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Машенкова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Галина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Владимитровна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12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557338"/>
            <a:ext cx="8218487" cy="1157287"/>
          </a:xfrm>
          <a:noFill/>
        </p:spPr>
        <p:txBody>
          <a:bodyPr anchorCtr="1">
            <a:normAutofit fontScale="90000"/>
          </a:bodyPr>
          <a:lstStyle/>
          <a:p>
            <a:pPr eaLnBrk="1" hangingPunct="1"/>
            <a:r>
              <a:rPr lang="ru-RU" sz="4000" b="1" smtClean="0"/>
              <a:t>«Человек, способный к математике, изощрён во всех науках».</a:t>
            </a:r>
            <a:br>
              <a:rPr lang="ru-RU" sz="4000" b="1" smtClean="0"/>
            </a:br>
            <a:r>
              <a:rPr lang="ru-RU" sz="4000" smtClean="0"/>
              <a:t/>
            </a:r>
            <a:br>
              <a:rPr lang="ru-RU" sz="4000" smtClean="0"/>
            </a:br>
            <a:endParaRPr lang="ru-RU" sz="4000" i="1" smtClean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2781300"/>
            <a:ext cx="28575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292725" y="2565400"/>
            <a:ext cx="331311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i="1"/>
              <a:t>Платон (древнегреческий философ)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ru-RU" smtClean="0"/>
              <a:t>Рулева Т.Г.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027988" cy="1125538"/>
          </a:xfrm>
        </p:spPr>
        <p:txBody>
          <a:bodyPr/>
          <a:lstStyle/>
          <a:p>
            <a:pPr eaLnBrk="1" hangingPunct="1"/>
            <a:r>
              <a:rPr lang="ru-RU" b="1" smtClean="0"/>
              <a:t>Этапы решения задачи: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8101013" cy="39608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/>
              <a:t>Первый этап.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/>
              <a:t>   Составление математической модели. 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/>
              <a:t>Второй этап.</a:t>
            </a:r>
            <a:r>
              <a:rPr lang="ru-RU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/>
              <a:t>   Работа с составленной моделью. 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/>
              <a:t>Третий этап.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/>
              <a:t>   Ответ на вопрос задачи. </a:t>
            </a:r>
          </a:p>
        </p:txBody>
      </p:sp>
      <p:sp>
        <p:nvSpPr>
          <p:cNvPr id="8197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237288"/>
            <a:ext cx="457200" cy="455612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Bell MT" pitchFamily="18" charset="0"/>
              <a:ea typeface="MS Mincho" pitchFamily="49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ru-RU" smtClean="0"/>
              <a:t>Рулева Т.Г.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01013" cy="14112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smtClean="0"/>
              <a:t>Алгоритм решения задачи с помощью системы уравнений: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7772400" cy="4321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1.Обозначить неизвестные элементы переменными;</a:t>
            </a:r>
          </a:p>
          <a:p>
            <a:pPr eaLnBrk="1" hangingPunct="1">
              <a:buFontTx/>
              <a:buNone/>
            </a:pPr>
            <a:r>
              <a:rPr lang="ru-RU" smtClean="0"/>
              <a:t>2.Составить по условию задачи систему уравнений;</a:t>
            </a:r>
          </a:p>
          <a:p>
            <a:pPr eaLnBrk="1" hangingPunct="1">
              <a:buFontTx/>
              <a:buNone/>
            </a:pPr>
            <a:r>
              <a:rPr lang="ru-RU" smtClean="0"/>
              <a:t>3.Определить метод решения системы уравнений;</a:t>
            </a:r>
          </a:p>
          <a:p>
            <a:pPr eaLnBrk="1" hangingPunct="1">
              <a:buFontTx/>
              <a:buNone/>
            </a:pPr>
            <a:r>
              <a:rPr lang="ru-RU" smtClean="0"/>
              <a:t>4.Выбрать ответ, удовлетворяющий</a:t>
            </a:r>
            <a:br>
              <a:rPr lang="ru-RU" smtClean="0"/>
            </a:br>
            <a:r>
              <a:rPr lang="ru-RU" smtClean="0"/>
              <a:t>условию задачи.</a:t>
            </a:r>
          </a:p>
        </p:txBody>
      </p:sp>
      <p:sp>
        <p:nvSpPr>
          <p:cNvPr id="7173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237288"/>
            <a:ext cx="457200" cy="455612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Bell MT" pitchFamily="18" charset="0"/>
              <a:ea typeface="MS Mincho" pitchFamily="49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00438"/>
            <a:ext cx="741045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42974" y="428604"/>
          <a:ext cx="6786612" cy="2500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653"/>
                <a:gridCol w="1696653"/>
                <a:gridCol w="1696653"/>
                <a:gridCol w="1696653"/>
              </a:tblGrid>
              <a:tr h="8334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скорость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Ariston" pitchFamily="66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3443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По течению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х+у</a:t>
                      </a:r>
                      <a:endParaRPr lang="en-US" sz="2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2ч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14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3443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Против течения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х-у</a:t>
                      </a:r>
                      <a:endParaRPr lang="en-US" sz="2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14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4414" y="500042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№ 7.2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2285992"/>
            <a:ext cx="1285875" cy="552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28596" y="0"/>
            <a:ext cx="108395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№ 7.19 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6198"/>
            <a:ext cx="6605614" cy="509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643578"/>
            <a:ext cx="2762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94692"/>
            <a:ext cx="8358246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</a:t>
            </a:r>
            <a:r>
              <a:rPr lang="ru-RU" sz="2000" b="1" dirty="0" smtClean="0"/>
              <a:t>Два автомобиля выехали одновременно из одного города в другой. Расстояние между городами 200 км. Скорость первого автомобиля на 10 км/ч больше скорости второго. Найти скорость каждого автомобиля, если первый автомобиль прибыл в другой город на 1 час раньше второго.</a:t>
            </a:r>
          </a:p>
          <a:p>
            <a:r>
              <a:rPr lang="ru-RU" sz="2000" b="1" dirty="0" smtClean="0"/>
              <a:t>         Выберите систему уравнений, соответствующую  условию задачи.</a:t>
            </a:r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ru-RU" sz="2000" b="1" dirty="0" smtClean="0"/>
              <a:t>А)                                                                                     Б)                                           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dirty="0" smtClean="0"/>
              <a:t> В)                                                                                   Г)                                        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dirty="0" smtClean="0">
                <a:solidFill>
                  <a:srgbClr val="002060"/>
                </a:solidFill>
              </a:rPr>
              <a:t>Ответ: Б                                                      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                                                       Ответ: А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 descr="http://static.interneturok.cdnvideo.ru/0349e448-6f80-4f01-afd4-642b5549d0d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714620"/>
            <a:ext cx="164307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tatic.interneturok.cdnvideo.ru/51c12221-de1f-4a58-bdf9-5aea602c4ccc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786058"/>
            <a:ext cx="150019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tatic.interneturok.cdnvideo.ru/5e25affd-ed8f-4eb4-b5ac-c28ec12aebc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643446"/>
            <a:ext cx="171451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tatic.interneturok.cdnvideo.ru/13c68d6a-b44e-4a61-890c-42f9cbbca11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4643446"/>
            <a:ext cx="150019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428604"/>
            <a:ext cx="81439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dirty="0" smtClean="0"/>
          </a:p>
          <a:p>
            <a:pPr lvl="0"/>
            <a:r>
              <a:rPr lang="ru-RU" dirty="0" smtClean="0"/>
              <a:t>         </a:t>
            </a:r>
            <a:r>
              <a:rPr lang="ru-RU" sz="2400" b="1" dirty="0" smtClean="0"/>
              <a:t>Фермер отправился на машине в город, находящийся на расстоянии 110 км от фермы. Через 20 мин из города на ферму выехал его сын, который проезжал в час на 5 км больше. Встреча произошла в 50 км от города. С какой скоростью ехал фермер?</a:t>
            </a:r>
          </a:p>
          <a:p>
            <a:pPr lvl="0"/>
            <a:r>
              <a:rPr lang="ru-RU" sz="2400" b="1" dirty="0" smtClean="0"/>
              <a:t>                   Заполнить таблицу для решения задачи</a:t>
            </a:r>
          </a:p>
          <a:p>
            <a:pPr lvl="0"/>
            <a:endParaRPr lang="ru-RU" sz="2400" dirty="0" smtClean="0"/>
          </a:p>
          <a:p>
            <a:endParaRPr lang="ru-RU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42976" y="3143248"/>
          <a:ext cx="6858048" cy="342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1714512"/>
                <a:gridCol w="1714512"/>
                <a:gridCol w="1714512"/>
              </a:tblGrid>
              <a:tr h="1143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скорость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Ariston" pitchFamily="66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0"/>
            <a:ext cx="8143932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dirty="0" smtClean="0"/>
          </a:p>
          <a:p>
            <a:pPr lvl="0"/>
            <a:r>
              <a:rPr lang="ru-RU" dirty="0" smtClean="0"/>
              <a:t>         </a:t>
            </a:r>
            <a:r>
              <a:rPr lang="ru-RU" sz="2400" b="1" dirty="0" smtClean="0"/>
              <a:t>Фермер отправился на машине в город, находящийся на расстоянии 110 км от фермы. Через 20 мин из города на ферму выехал его сын, который проезжал в час на 5 км больше. Встреча произошла в 50 км от города. С какой скоростью ехал фермер?</a:t>
            </a:r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endParaRPr lang="ru-RU" sz="2400" b="1" dirty="0" smtClean="0"/>
          </a:p>
          <a:p>
            <a:pPr lvl="0"/>
            <a:r>
              <a:rPr lang="ru-RU" b="1" dirty="0" smtClean="0"/>
              <a:t> Составьте уравнение для решения задачи</a:t>
            </a:r>
          </a:p>
          <a:p>
            <a:pPr lvl="0"/>
            <a:endParaRPr lang="ru-RU" sz="2400" b="1" dirty="0" smtClean="0"/>
          </a:p>
          <a:p>
            <a:pPr lvl="0"/>
            <a:endParaRPr lang="ru-RU" sz="2400" dirty="0" smtClean="0"/>
          </a:p>
          <a:p>
            <a:endParaRPr lang="ru-RU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28" y="2285992"/>
          <a:ext cx="6643736" cy="2714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934"/>
                <a:gridCol w="1660934"/>
                <a:gridCol w="1660934"/>
                <a:gridCol w="1660934"/>
              </a:tblGrid>
              <a:tr h="9048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Ariston" pitchFamily="66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скорость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Ariston" pitchFamily="66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</a:p>
                    <a:p>
                      <a:pPr algn="ctr"/>
                      <a:r>
                        <a:rPr lang="ru-RU" sz="2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путь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4881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Фермер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Х км/ч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      60/</a:t>
                      </a:r>
                      <a:r>
                        <a:rPr lang="ru-RU" sz="2400" b="1" i="1" dirty="0" err="1" smtClean="0"/>
                        <a:t>х</a:t>
                      </a:r>
                      <a:r>
                        <a:rPr lang="ru-RU" sz="2400" b="1" i="1" dirty="0" smtClean="0"/>
                        <a:t>   ч.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60 км</a:t>
                      </a:r>
                      <a:endParaRPr lang="ru-RU" sz="2400" b="1" i="1" dirty="0"/>
                    </a:p>
                  </a:txBody>
                  <a:tcPr/>
                </a:tc>
              </a:tr>
              <a:tr h="904881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Сын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У</a:t>
                      </a:r>
                      <a:r>
                        <a:rPr lang="ru-RU" sz="2400" b="1" i="1" baseline="0" dirty="0" smtClean="0"/>
                        <a:t> км/ч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       50/у  ч.  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50 км</a:t>
                      </a:r>
                      <a:endParaRPr lang="ru-RU" sz="2400" b="1" i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http://dok.opredelim.com/pars_docs/refs/65/64558/img7.jpg"/>
          <p:cNvPicPr/>
          <p:nvPr/>
        </p:nvPicPr>
        <p:blipFill>
          <a:blip r:embed="rId2">
            <a:biLevel thresh="50000"/>
          </a:blip>
          <a:srcRect l="7108" t="42397" r="66599" b="35051"/>
          <a:stretch>
            <a:fillRect/>
          </a:stretch>
        </p:blipFill>
        <p:spPr bwMode="auto">
          <a:xfrm>
            <a:off x="5143504" y="4929198"/>
            <a:ext cx="2714644" cy="164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4168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i="1" dirty="0" smtClean="0">
                <a:latin typeface="Bradley Hand ITC" pitchFamily="66" charset="0"/>
              </a:rPr>
              <a:t>Старинная задача из математической рукописи XVII века: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4330700" cy="4968875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/>
              <a:t>Задача. </a:t>
            </a:r>
            <a:endParaRPr lang="ru-RU" sz="2400" dirty="0" smtClean="0"/>
          </a:p>
          <a:p>
            <a:r>
              <a:rPr lang="ru-RU" sz="2400" dirty="0" smtClean="0"/>
              <a:t>Два плотника рядились двор ставить. И говорит первый:</a:t>
            </a:r>
          </a:p>
          <a:p>
            <a:r>
              <a:rPr lang="ru-RU" sz="2400" dirty="0" smtClean="0"/>
              <a:t>- Только бы мне одному двор ставить, то я бы поставил на  3 года быстрее.</a:t>
            </a:r>
          </a:p>
          <a:p>
            <a:r>
              <a:rPr lang="ru-RU" sz="2400" dirty="0" smtClean="0"/>
              <a:t>А другой молвил:</a:t>
            </a:r>
          </a:p>
          <a:p>
            <a:r>
              <a:rPr lang="ru-RU" sz="2400" dirty="0" smtClean="0"/>
              <a:t>- А если бы мы работали ладно, управились и за 2 года.</a:t>
            </a:r>
          </a:p>
          <a:p>
            <a:r>
              <a:rPr lang="ru-RU" sz="2400" dirty="0" smtClean="0"/>
              <a:t> Сколько долго они ставили двор по одиночке? Кому отдал предпочтение хозяин?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400" dirty="0" smtClean="0"/>
          </a:p>
        </p:txBody>
      </p:sp>
      <p:pic>
        <p:nvPicPr>
          <p:cNvPr id="10244" name="Picture 7" descr="cn pfl"/>
          <p:cNvPicPr>
            <a:picLocks noChangeAspect="1" noChangeArrowheads="1"/>
          </p:cNvPicPr>
          <p:nvPr/>
        </p:nvPicPr>
        <p:blipFill>
          <a:blip r:embed="rId2"/>
          <a:srcRect l="-81" b="21939"/>
          <a:stretch>
            <a:fillRect/>
          </a:stretch>
        </p:blipFill>
        <p:spPr bwMode="auto">
          <a:xfrm>
            <a:off x="4929190" y="1714488"/>
            <a:ext cx="3908423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1285860"/>
            <a:ext cx="7000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Системы уравнений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как математическая  модель реальной ситуации при решении задач на совместную работу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57224" y="1714488"/>
            <a:ext cx="7408333" cy="407196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6666FF"/>
                </a:solidFill>
              </a:rPr>
              <a:t>1</a:t>
            </a:r>
            <a:r>
              <a:rPr lang="ru-RU" sz="2800" dirty="0">
                <a:solidFill>
                  <a:srgbClr val="6666FF"/>
                </a:solidFill>
              </a:rPr>
              <a:t>) Объем выполненной работы известен, т.е. если речь идет о количестве кирпичей, страниц или построенных домов — работа как раз и равна этому количеству.</a:t>
            </a:r>
          </a:p>
          <a:p>
            <a:r>
              <a:rPr lang="ru-RU" sz="2800" dirty="0"/>
              <a:t>2) Объем выполненной работы неизвестен, т.е. если объем работы не важен в задаче и нет никаких данных, позволяющих его найти — работа принимается за </a:t>
            </a:r>
            <a:r>
              <a:rPr lang="ru-RU" sz="3600" u="sng" dirty="0">
                <a:solidFill>
                  <a:srgbClr val="CC0066"/>
                </a:solidFill>
              </a:rPr>
              <a:t>единицу.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Два случая при решении </a:t>
            </a:r>
            <a:r>
              <a:rPr lang="ru-RU" dirty="0"/>
              <a:t>задач </a:t>
            </a:r>
            <a:r>
              <a:rPr lang="ru-RU" dirty="0" smtClean="0"/>
              <a:t>на совместную работу: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283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1" y="857231"/>
          <a:ext cx="8358247" cy="4834901"/>
        </p:xfrm>
        <a:graphic>
          <a:graphicData uri="http://schemas.openxmlformats.org/drawingml/2006/table">
            <a:tbl>
              <a:tblPr/>
              <a:tblGrid>
                <a:gridCol w="2431697"/>
                <a:gridCol w="2882417"/>
                <a:gridCol w="1240084"/>
                <a:gridCol w="1804049"/>
              </a:tblGrid>
              <a:tr h="15430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Производительность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solidFill>
                            <a:srgbClr val="6666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3600" dirty="0">
                        <a:solidFill>
                          <a:srgbClr val="6666FF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Время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3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Объем работы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360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1 плотник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i="1" dirty="0" err="1" smtClean="0">
                          <a:latin typeface="Times New Roman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3600" i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3600" i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2 плотник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i="1" dirty="0" smtClean="0"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ru-RU" sz="3600" i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1 и 2 вместе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500306"/>
            <a:ext cx="857256" cy="97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571876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4666426"/>
            <a:ext cx="1428760" cy="81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3108" y="785794"/>
            <a:ext cx="6584367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Что необходимо знать? </a:t>
            </a:r>
            <a:endParaRPr lang="ru-RU" sz="3200" dirty="0" smtClean="0"/>
          </a:p>
          <a:p>
            <a:r>
              <a:rPr lang="ru-RU" sz="3200" dirty="0" smtClean="0"/>
              <a:t>1. Объём, выполняемой работы! (</a:t>
            </a:r>
            <a:r>
              <a:rPr lang="en-US" sz="3200" dirty="0" smtClean="0"/>
              <a:t>A</a:t>
            </a:r>
            <a:r>
              <a:rPr lang="ru-RU" sz="3200" dirty="0" smtClean="0"/>
              <a:t>) </a:t>
            </a:r>
          </a:p>
          <a:p>
            <a:r>
              <a:rPr lang="ru-RU" sz="3200" dirty="0" smtClean="0"/>
              <a:t>2. Время работы! (</a:t>
            </a:r>
            <a:r>
              <a:rPr lang="en-US" sz="3200" dirty="0" smtClean="0"/>
              <a:t>t</a:t>
            </a:r>
            <a:r>
              <a:rPr lang="ru-RU" sz="3200" dirty="0" smtClean="0"/>
              <a:t>) </a:t>
            </a:r>
          </a:p>
          <a:p>
            <a:r>
              <a:rPr lang="en-US" sz="3200" dirty="0" smtClean="0"/>
              <a:t>3</a:t>
            </a:r>
            <a:r>
              <a:rPr lang="ru-RU" sz="3200" dirty="0" smtClean="0"/>
              <a:t>. Производительность!</a:t>
            </a:r>
            <a:r>
              <a:rPr lang="en-US" sz="3200" dirty="0" smtClean="0"/>
              <a:t> (N) </a:t>
            </a:r>
            <a:endParaRPr lang="ru-RU" sz="3200" dirty="0" smtClean="0"/>
          </a:p>
          <a:p>
            <a:r>
              <a:rPr lang="ru-RU" b="1" dirty="0" smtClean="0"/>
              <a:t>                            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9462" name="Рисунок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907642"/>
            <a:ext cx="5286412" cy="821395"/>
          </a:xfrm>
          <a:prstGeom prst="rect">
            <a:avLst/>
          </a:prstGeom>
          <a:noFill/>
        </p:spPr>
      </p:pic>
      <p:pic>
        <p:nvPicPr>
          <p:cNvPr id="19461" name="Рисунок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000504"/>
            <a:ext cx="2071702" cy="1887551"/>
          </a:xfrm>
          <a:prstGeom prst="rect">
            <a:avLst/>
          </a:prstGeom>
          <a:noFill/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22860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785794"/>
            <a:ext cx="6659002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Что необходимо делать? </a:t>
            </a:r>
            <a:endParaRPr lang="ru-RU" sz="3600" dirty="0" smtClean="0"/>
          </a:p>
          <a:p>
            <a:pPr lvl="0"/>
            <a:r>
              <a:rPr lang="ru-RU" sz="3600" dirty="0" smtClean="0"/>
              <a:t>Задачу прочти,</a:t>
            </a:r>
          </a:p>
          <a:p>
            <a:pPr lvl="0"/>
            <a:r>
              <a:rPr lang="ru-RU" sz="3600" dirty="0" smtClean="0"/>
              <a:t>Немного помолчи,</a:t>
            </a:r>
          </a:p>
          <a:p>
            <a:pPr lvl="0"/>
            <a:r>
              <a:rPr lang="ru-RU" sz="3600" dirty="0" smtClean="0"/>
              <a:t>Про себя повтори,</a:t>
            </a:r>
          </a:p>
          <a:p>
            <a:pPr lvl="0"/>
            <a:r>
              <a:rPr lang="ru-RU" sz="3600" dirty="0" smtClean="0"/>
              <a:t>Ещё раз прочти.</a:t>
            </a:r>
          </a:p>
          <a:p>
            <a:pPr lvl="0"/>
            <a:r>
              <a:rPr lang="ru-RU" sz="3600" b="1" dirty="0" smtClean="0">
                <a:solidFill>
                  <a:srgbClr val="FF0000"/>
                </a:solidFill>
              </a:rPr>
              <a:t>Нет объёма работы, за 1 прими.</a:t>
            </a:r>
            <a:endParaRPr lang="ru-RU" sz="3600" dirty="0" smtClean="0">
              <a:solidFill>
                <a:srgbClr val="FF0000"/>
              </a:solidFill>
            </a:endParaRPr>
          </a:p>
          <a:p>
            <a:pPr lvl="0"/>
            <a:r>
              <a:rPr lang="ru-RU" sz="3600" dirty="0" smtClean="0"/>
              <a:t>Данные в таблицу занеси,</a:t>
            </a:r>
          </a:p>
          <a:p>
            <a:pPr lvl="0"/>
            <a:r>
              <a:rPr lang="ru-RU" sz="3600" dirty="0" smtClean="0"/>
              <a:t>Уравнение запиши,</a:t>
            </a:r>
          </a:p>
          <a:p>
            <a:pPr lvl="0"/>
            <a:r>
              <a:rPr lang="ru-RU" sz="3600" dirty="0" smtClean="0"/>
              <a:t>Уравнение реши!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28" y="1571612"/>
            <a:ext cx="557216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Домашнее задание</a:t>
            </a:r>
            <a:endParaRPr lang="en-US" sz="4000" b="1" dirty="0" smtClean="0"/>
          </a:p>
          <a:p>
            <a:pPr algn="ctr"/>
            <a:endParaRPr lang="ru-RU" sz="4000" dirty="0" smtClean="0"/>
          </a:p>
          <a:p>
            <a:pPr algn="ctr"/>
            <a:r>
              <a:rPr lang="ru-RU" sz="4000" dirty="0" smtClean="0"/>
              <a:t> Выучить параграф 7.    </a:t>
            </a:r>
            <a:endParaRPr lang="en-US" sz="4000" dirty="0" smtClean="0"/>
          </a:p>
          <a:p>
            <a:pPr algn="ctr"/>
            <a:r>
              <a:rPr lang="ru-RU" sz="4000" dirty="0" smtClean="0"/>
              <a:t>  Решить № 7.23, </a:t>
            </a:r>
            <a:r>
              <a:rPr lang="ru-RU" sz="4000" dirty="0" smtClean="0"/>
              <a:t>7.2</a:t>
            </a:r>
            <a:r>
              <a:rPr lang="en-US" sz="4000" dirty="0" smtClean="0"/>
              <a:t>6</a:t>
            </a:r>
            <a:r>
              <a:rPr lang="ru-RU" sz="4000" dirty="0" smtClean="0"/>
              <a:t>.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539552" y="0"/>
            <a:ext cx="828092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На листе бумаги обведите свою ладошку.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каждый палец – это какая то позиция,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по которой необходимо высказать свое мнение.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большой –я решу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задачу на работу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указательный - я получил конкретные рекомендации…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средний - мне было трудно ( не понравилось)…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безымянный – моя оценка психологической атмосферы…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8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мизинец - для меня было недостаточно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654</Words>
  <PresentationFormat>Экран (4:3)</PresentationFormat>
  <Paragraphs>159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«Человек, способный к математике, изощрён во всех науках».  </vt:lpstr>
      <vt:lpstr>Этапы решения задачи:</vt:lpstr>
      <vt:lpstr>Алгоритм решения задачи с помощью системы уравнений:</vt:lpstr>
      <vt:lpstr>Слайд 5</vt:lpstr>
      <vt:lpstr>Слайд 6</vt:lpstr>
      <vt:lpstr>Слайд 7</vt:lpstr>
      <vt:lpstr>Слайд 8</vt:lpstr>
      <vt:lpstr>Слайд 9</vt:lpstr>
      <vt:lpstr>Старинная задача из математической рукописи XVII века:</vt:lpstr>
      <vt:lpstr>Слайд 11</vt:lpstr>
      <vt:lpstr>Два случая при решении задач на совместную работу: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 случая при решении задач на совместную работу:</dc:title>
  <cp:lastModifiedBy>User</cp:lastModifiedBy>
  <cp:revision>54</cp:revision>
  <dcterms:modified xsi:type="dcterms:W3CDTF">2016-10-02T18:49:33Z</dcterms:modified>
</cp:coreProperties>
</file>